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9" r:id="rId3"/>
    <p:sldId id="306" r:id="rId4"/>
    <p:sldId id="267" r:id="rId5"/>
    <p:sldId id="268" r:id="rId6"/>
    <p:sldId id="264" r:id="rId7"/>
    <p:sldId id="269" r:id="rId8"/>
    <p:sldId id="302" r:id="rId9"/>
    <p:sldId id="305" r:id="rId10"/>
    <p:sldId id="270" r:id="rId11"/>
    <p:sldId id="271" r:id="rId12"/>
    <p:sldId id="272" r:id="rId13"/>
    <p:sldId id="273" r:id="rId14"/>
    <p:sldId id="283" r:id="rId15"/>
    <p:sldId id="277" r:id="rId16"/>
    <p:sldId id="278" r:id="rId17"/>
    <p:sldId id="279" r:id="rId18"/>
    <p:sldId id="280" r:id="rId19"/>
    <p:sldId id="281" r:id="rId20"/>
    <p:sldId id="276" r:id="rId21"/>
    <p:sldId id="282" r:id="rId22"/>
    <p:sldId id="312" r:id="rId23"/>
    <p:sldId id="265" r:id="rId24"/>
    <p:sldId id="257" r:id="rId25"/>
    <p:sldId id="284" r:id="rId26"/>
    <p:sldId id="266" r:id="rId27"/>
    <p:sldId id="308" r:id="rId28"/>
    <p:sldId id="309" r:id="rId29"/>
    <p:sldId id="310" r:id="rId30"/>
    <p:sldId id="311" r:id="rId31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008080"/>
    <a:srgbClr val="00CC66"/>
    <a:srgbClr val="66FF99"/>
    <a:srgbClr val="FF6699"/>
    <a:srgbClr val="E74C3C"/>
    <a:srgbClr val="2B29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04F82-339A-4C1C-9985-E2663DA72AB6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5662E-1121-4EC4-A145-716098DA8D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21547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18001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25057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49265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8203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0211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05964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721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81108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1289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5547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2785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102DC-A5C7-4320-A163-94C3E6358168}" type="datetimeFigureOut">
              <a:rPr lang="th-TH" smtClean="0"/>
              <a:t>26/04/60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1B64D-7B7A-4E19-878E-0A0EF7B802D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1069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362" y="1573887"/>
            <a:ext cx="13789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เทคนิค</a:t>
            </a:r>
            <a:endParaRPr lang="th-TH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3609" y="1991999"/>
            <a:ext cx="7863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5400" dirty="0" smtClean="0">
                <a:solidFill>
                  <a:schemeClr val="bg1"/>
                </a:solidFill>
                <a:latin typeface="Microsoft Sans Serif" pitchFamily="34" charset="0"/>
              </a:rPr>
              <a:t>การประมาณราคา การกำหนดราคากลาง</a:t>
            </a:r>
            <a:endParaRPr lang="th-TH" sz="5400" dirty="0"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9388" y="2942039"/>
            <a:ext cx="16369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งานถนน</a:t>
            </a:r>
            <a:endParaRPr lang="th-TH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0131" y="2487344"/>
            <a:ext cx="6516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5400" dirty="0" smtClean="0">
                <a:solidFill>
                  <a:schemeClr val="bg1"/>
                </a:solidFill>
                <a:latin typeface="Microsoft Sans Serif" pitchFamily="34" charset="0"/>
              </a:rPr>
              <a:t>การควบคุมงาน  การตรวจการจ้าง</a:t>
            </a:r>
            <a:endParaRPr lang="th-TH" sz="5400" dirty="0"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0743" y="5085184"/>
            <a:ext cx="1819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นิวัตน์ จวงเทพ</a:t>
            </a:r>
            <a:endParaRPr lang="th-TH" sz="3200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1832" y="5591527"/>
            <a:ext cx="4868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สำนักงานทางหลวงชนบทที่ 10 (เชียงใหม่)</a:t>
            </a:r>
            <a:endParaRPr lang="th-TH" sz="3200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179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5059926" y="2399335"/>
            <a:ext cx="63834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9600" b="1" spc="500" dirty="0" smtClean="0">
                <a:solidFill>
                  <a:schemeClr val="bg1">
                    <a:lumMod val="50000"/>
                  </a:schemeClr>
                </a:solidFill>
              </a:rPr>
              <a:t>ค่าวัสดุก่อสร้าง</a:t>
            </a:r>
            <a:endParaRPr lang="th-TH" sz="9600" b="1" spc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692696"/>
            <a:ext cx="2244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74C3C"/>
                </a:solidFill>
              </a:rPr>
              <a:t>ค่าวัสดุก่อสร้าง</a:t>
            </a:r>
            <a:endParaRPr lang="th-TH" sz="3600" b="1" dirty="0">
              <a:solidFill>
                <a:srgbClr val="E74C3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1205463"/>
            <a:ext cx="3256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800" b="1" dirty="0" smtClean="0"/>
              <a:t>ค่าวัสดุจากแหล่ง</a:t>
            </a:r>
            <a:endParaRPr lang="th-TH" sz="4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76056" y="1205463"/>
            <a:ext cx="17203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800" b="1" dirty="0" smtClean="0"/>
              <a:t>ค่าขนส่ง</a:t>
            </a:r>
            <a:endParaRPr lang="th-TH" sz="4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283968" y="1113564"/>
            <a:ext cx="50847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6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endParaRPr lang="th-TH" sz="6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14654" y="1772816"/>
            <a:ext cx="2653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(ค่าขนขึ้นลง+ค่าดัดตัด)</a:t>
            </a:r>
            <a:endParaRPr lang="th-TH" b="1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92030" y="3019797"/>
            <a:ext cx="17620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60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 กม.</a:t>
            </a:r>
            <a:endParaRPr lang="th-TH" sz="60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375" y="3604819"/>
            <a:ext cx="221086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3200" b="1" i="1" dirty="0" smtClean="0">
                <a:solidFill>
                  <a:srgbClr val="7030A0"/>
                </a:solidFill>
              </a:rPr>
              <a:t>พาณิชย์จังหวัด</a:t>
            </a:r>
          </a:p>
          <a:p>
            <a:pPr algn="r"/>
            <a:r>
              <a:rPr lang="th-TH" sz="3200" b="1" i="1" dirty="0" smtClean="0">
                <a:solidFill>
                  <a:srgbClr val="7030A0"/>
                </a:solidFill>
              </a:rPr>
              <a:t>พาณิชย์ข้างเคียง</a:t>
            </a:r>
          </a:p>
          <a:p>
            <a:pPr algn="r"/>
            <a:r>
              <a:rPr lang="th-TH" sz="3200" b="1" i="1" dirty="0" smtClean="0">
                <a:solidFill>
                  <a:srgbClr val="7030A0"/>
                </a:solidFill>
              </a:rPr>
              <a:t>สืบ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0152" y="3138327"/>
            <a:ext cx="567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i="1" dirty="0" smtClean="0">
                <a:solidFill>
                  <a:srgbClr val="FF0000"/>
                </a:solidFill>
              </a:rPr>
              <a:t>สืบ</a:t>
            </a:r>
          </a:p>
        </p:txBody>
      </p:sp>
      <p:sp>
        <p:nvSpPr>
          <p:cNvPr id="2" name="Up Arrow 1"/>
          <p:cNvSpPr/>
          <p:nvPr/>
        </p:nvSpPr>
        <p:spPr>
          <a:xfrm>
            <a:off x="5440463" y="3019797"/>
            <a:ext cx="551051" cy="70330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rgbClr val="FF0000"/>
              </a:solidFill>
            </a:endParaRPr>
          </a:p>
        </p:txBody>
      </p:sp>
      <p:sp>
        <p:nvSpPr>
          <p:cNvPr id="21" name="Up Arrow 20"/>
          <p:cNvSpPr/>
          <p:nvPr/>
        </p:nvSpPr>
        <p:spPr>
          <a:xfrm>
            <a:off x="2915816" y="3646293"/>
            <a:ext cx="639861" cy="1372954"/>
          </a:xfrm>
          <a:prstGeom prst="upArrow">
            <a:avLst/>
          </a:prstGeom>
          <a:solidFill>
            <a:srgbClr val="7030A0"/>
          </a:solidFill>
          <a:ln>
            <a:solidFill>
              <a:srgbClr val="92D050"/>
            </a:solidFill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rgbClr val="FF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11560" y="2769712"/>
            <a:ext cx="6768752" cy="2531496"/>
          </a:xfrm>
          <a:prstGeom prst="roundRect">
            <a:avLst/>
          </a:prstGeom>
          <a:noFill/>
          <a:ln w="412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3" name="TextBox 22"/>
          <p:cNvSpPr txBox="1"/>
          <p:nvPr/>
        </p:nvSpPr>
        <p:spPr>
          <a:xfrm>
            <a:off x="3369130" y="4005064"/>
            <a:ext cx="4004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200" b="1" i="1" dirty="0" smtClean="0"/>
              <a:t>ราคา</a:t>
            </a:r>
            <a:r>
              <a:rPr lang="th-TH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เฉลี่ย</a:t>
            </a:r>
            <a:r>
              <a:rPr lang="th-TH" sz="3200" b="1" i="1" dirty="0" smtClean="0"/>
              <a:t>+ระยะขนส่ง</a:t>
            </a:r>
            <a:r>
              <a:rPr lang="th-TH" sz="3200" b="1" i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ใกล้ที่สุด</a:t>
            </a:r>
            <a:endParaRPr lang="th-TH" sz="3200" b="1" i="1" u="sng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43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4608918" y="2377226"/>
            <a:ext cx="701025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1500" b="1" spc="500" dirty="0" smtClean="0">
                <a:solidFill>
                  <a:schemeClr val="bg1">
                    <a:lumMod val="50000"/>
                  </a:schemeClr>
                </a:solidFill>
              </a:rPr>
              <a:t>ราคาต่อหน่วย</a:t>
            </a:r>
            <a:endParaRPr lang="th-TH" sz="11500" b="1" spc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620688"/>
            <a:ext cx="2121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74C3C"/>
                </a:solidFill>
              </a:rPr>
              <a:t>ราคาต่อหน่วย</a:t>
            </a:r>
            <a:endParaRPr lang="th-TH" sz="3600" b="1" dirty="0">
              <a:solidFill>
                <a:srgbClr val="E74C3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1133455"/>
            <a:ext cx="2244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/>
              <a:t>ค่าวัสดุก่อสร้าง</a:t>
            </a:r>
            <a:endParaRPr lang="th-TH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657140" y="1158183"/>
            <a:ext cx="3837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/>
              <a:t>ค่าดำเนินการค่าเสื่อมราคา</a:t>
            </a:r>
            <a:endParaRPr lang="th-TH" sz="3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48667" y="943853"/>
            <a:ext cx="50847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6600" b="1" dirty="0" smtClean="0">
                <a:solidFill>
                  <a:srgbClr val="00B050"/>
                </a:solidFill>
              </a:rPr>
              <a:t>+</a:t>
            </a:r>
            <a:endParaRPr lang="th-TH" sz="66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9592" y="1681237"/>
            <a:ext cx="3344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(คูณส่วนขยายหรือส่วนยุบตัว)</a:t>
            </a:r>
            <a:endParaRPr lang="th-TH" b="1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2426395"/>
            <a:ext cx="27061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ทรายถม</a:t>
            </a:r>
            <a:r>
              <a:rPr lang="th-TH" sz="3600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th-TH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1.40</a:t>
            </a:r>
            <a:endParaRPr lang="th-TH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3794547"/>
            <a:ext cx="33970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วัสดุคัดเลือก</a:t>
            </a:r>
            <a:r>
              <a:rPr lang="th-TH" sz="3600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th-TH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1.60</a:t>
            </a:r>
            <a:endParaRPr lang="th-TH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63688" y="4478623"/>
            <a:ext cx="21643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ลูกรัง</a:t>
            </a:r>
            <a:r>
              <a:rPr lang="th-TH" sz="3600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th-TH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1.60</a:t>
            </a:r>
            <a:endParaRPr lang="th-TH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5162699"/>
            <a:ext cx="2571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หินคลุก</a:t>
            </a:r>
            <a:r>
              <a:rPr lang="th-TH" sz="3600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th-TH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1.50</a:t>
            </a:r>
            <a:endParaRPr lang="th-TH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63688" y="3110471"/>
            <a:ext cx="34547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ดินเหนียวถม</a:t>
            </a:r>
            <a:r>
              <a:rPr lang="th-TH" sz="3600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th-TH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1.85</a:t>
            </a:r>
            <a:endParaRPr lang="th-TH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277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5632434" y="2076170"/>
            <a:ext cx="496321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3800" b="1" spc="500" dirty="0" smtClean="0">
                <a:solidFill>
                  <a:schemeClr val="bg1">
                    <a:lumMod val="50000"/>
                  </a:schemeClr>
                </a:solidFill>
              </a:rPr>
              <a:t>ราคาทุน</a:t>
            </a:r>
            <a:endParaRPr lang="th-TH" sz="13800" b="1" spc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620688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74C3C"/>
                </a:solidFill>
              </a:rPr>
              <a:t>ราคาทุน</a:t>
            </a:r>
            <a:endParaRPr lang="th-TH" sz="3600" b="1" dirty="0">
              <a:solidFill>
                <a:srgbClr val="E74C3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1144903"/>
            <a:ext cx="212750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6600" b="1" dirty="0" smtClean="0"/>
              <a:t>ปริมาณ</a:t>
            </a:r>
            <a:endParaRPr lang="th-TH" sz="6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51920" y="1144903"/>
            <a:ext cx="37337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6600" b="1" dirty="0" smtClean="0"/>
              <a:t>ราคาต่อหน่วย</a:t>
            </a:r>
            <a:endParaRPr lang="th-TH" sz="6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32055" y="1237236"/>
            <a:ext cx="5020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B050"/>
                </a:solidFill>
              </a:rPr>
              <a:t>x</a:t>
            </a:r>
            <a:endParaRPr lang="th-TH" sz="5400" b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067219"/>
            <a:ext cx="10454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ซีเมนต์</a:t>
            </a:r>
            <a:endParaRPr lang="th-TH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59218" y="3798653"/>
            <a:ext cx="5822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หิน</a:t>
            </a:r>
            <a:endParaRPr lang="th-TH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6551" y="4581128"/>
            <a:ext cx="853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ทราย</a:t>
            </a:r>
            <a:endParaRPr lang="th-TH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7210" y="3067219"/>
            <a:ext cx="1375070" cy="646331"/>
          </a:xfrm>
          <a:prstGeom prst="rect">
            <a:avLst/>
          </a:prstGeom>
          <a:solidFill>
            <a:srgbClr val="0080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0.359</a:t>
            </a:r>
            <a:endParaRPr lang="th-TH" sz="3600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2706" y="3067219"/>
            <a:ext cx="1375070" cy="6463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0.336</a:t>
            </a:r>
            <a:endParaRPr lang="th-TH" sz="3600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3728" y="3067219"/>
            <a:ext cx="137507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0.336</a:t>
            </a:r>
            <a:endParaRPr lang="th-TH" sz="3600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7210" y="3798654"/>
            <a:ext cx="1375070" cy="646331"/>
          </a:xfrm>
          <a:prstGeom prst="rect">
            <a:avLst/>
          </a:prstGeom>
          <a:solidFill>
            <a:srgbClr val="0080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0.890</a:t>
            </a:r>
            <a:endParaRPr lang="th-TH" sz="3600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2706" y="3798654"/>
            <a:ext cx="1375070" cy="6463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0.878</a:t>
            </a:r>
            <a:endParaRPr lang="th-TH" sz="3600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23729" y="3798654"/>
            <a:ext cx="137507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1.090</a:t>
            </a:r>
            <a:endParaRPr lang="th-TH" sz="3600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17210" y="4581128"/>
            <a:ext cx="1375070" cy="646331"/>
          </a:xfrm>
          <a:prstGeom prst="rect">
            <a:avLst/>
          </a:prstGeom>
          <a:solidFill>
            <a:srgbClr val="0080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0.730</a:t>
            </a:r>
            <a:endParaRPr lang="th-TH" sz="3600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52706" y="4581128"/>
            <a:ext cx="1375070" cy="6463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0.715</a:t>
            </a:r>
            <a:endParaRPr lang="th-TH" sz="3600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23729" y="4581128"/>
            <a:ext cx="137507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0.600</a:t>
            </a:r>
            <a:endParaRPr lang="th-TH" sz="3600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20035" y="2492896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อาคาร</a:t>
            </a:r>
            <a:endParaRPr lang="th-TH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14652" y="2492896"/>
            <a:ext cx="1449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ทาง สะพาน</a:t>
            </a:r>
            <a:endParaRPr lang="th-TH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01098" y="2492896"/>
            <a:ext cx="1409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ชลประทาน</a:t>
            </a:r>
            <a:endParaRPr lang="th-TH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77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5033711" y="2031383"/>
            <a:ext cx="616066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3800" b="1" spc="500" dirty="0" smtClean="0">
                <a:solidFill>
                  <a:schemeClr val="bg1">
                    <a:lumMod val="50000"/>
                  </a:schemeClr>
                </a:solidFill>
              </a:rPr>
              <a:t>ราคากลาง</a:t>
            </a:r>
            <a:endParaRPr lang="th-TH" sz="13800" b="1" spc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0" y="299922"/>
            <a:ext cx="1609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74C3C"/>
                </a:solidFill>
              </a:rPr>
              <a:t>ราคากลาง</a:t>
            </a:r>
            <a:endParaRPr lang="th-TH" sz="3600" b="1" dirty="0">
              <a:solidFill>
                <a:srgbClr val="E74C3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0" y="824137"/>
            <a:ext cx="228460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6600" b="1" dirty="0" smtClean="0"/>
              <a:t>ราคาทุน</a:t>
            </a:r>
            <a:endParaRPr lang="th-TH" sz="6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51918" y="937736"/>
            <a:ext cx="2416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Factor F</a:t>
            </a:r>
            <a:endParaRPr lang="th-TH" sz="5400" dirty="0"/>
          </a:p>
        </p:txBody>
      </p:sp>
      <p:sp>
        <p:nvSpPr>
          <p:cNvPr id="15" name="TextBox 14"/>
          <p:cNvSpPr txBox="1"/>
          <p:nvPr/>
        </p:nvSpPr>
        <p:spPr>
          <a:xfrm>
            <a:off x="3277849" y="916470"/>
            <a:ext cx="5020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B050"/>
                </a:solidFill>
              </a:rPr>
              <a:t>x</a:t>
            </a:r>
            <a:endParaRPr lang="th-TH" sz="54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8881" y="2308379"/>
            <a:ext cx="3953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chemeClr val="accent5">
                    <a:lumMod val="50000"/>
                  </a:schemeClr>
                </a:solidFill>
              </a:rPr>
              <a:t>Factor F </a:t>
            </a:r>
            <a:r>
              <a:rPr lang="th-TH" sz="3200" b="1" i="1" dirty="0" smtClean="0">
                <a:solidFill>
                  <a:schemeClr val="accent5">
                    <a:lumMod val="50000"/>
                  </a:schemeClr>
                </a:solidFill>
              </a:rPr>
              <a:t>อาคาร</a:t>
            </a:r>
            <a:r>
              <a:rPr lang="th-TH" sz="3600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th-TH" sz="4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1.2955</a:t>
            </a:r>
            <a:endParaRPr lang="th-TH" sz="4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07954" y="2969951"/>
            <a:ext cx="35948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chemeClr val="accent5">
                    <a:lumMod val="50000"/>
                  </a:schemeClr>
                </a:solidFill>
              </a:rPr>
              <a:t>Factor F </a:t>
            </a:r>
            <a:r>
              <a:rPr lang="th-TH" sz="3200" b="1" i="1" dirty="0" smtClean="0">
                <a:solidFill>
                  <a:schemeClr val="accent5">
                    <a:lumMod val="50000"/>
                  </a:schemeClr>
                </a:solidFill>
              </a:rPr>
              <a:t>ทาง</a:t>
            </a:r>
            <a:r>
              <a:rPr lang="th-TH" sz="3600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th-TH" sz="4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1.3592</a:t>
            </a:r>
            <a:endParaRPr lang="th-TH" sz="4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7201" y="3631523"/>
            <a:ext cx="63455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chemeClr val="accent5">
                    <a:lumMod val="50000"/>
                  </a:schemeClr>
                </a:solidFill>
              </a:rPr>
              <a:t>Factor F </a:t>
            </a:r>
            <a:r>
              <a:rPr lang="th-TH" sz="3200" b="1" i="1" dirty="0" smtClean="0">
                <a:solidFill>
                  <a:schemeClr val="accent5">
                    <a:lumMod val="50000"/>
                  </a:schemeClr>
                </a:solidFill>
              </a:rPr>
              <a:t>สะพานและท่อลอดเหลี่ยม</a:t>
            </a:r>
            <a:r>
              <a:rPr lang="th-TH" sz="3600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th-TH" sz="4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1.2750</a:t>
            </a:r>
            <a:endParaRPr lang="th-TH" sz="4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84624" y="4293096"/>
            <a:ext cx="45181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chemeClr val="accent5">
                    <a:lumMod val="50000"/>
                  </a:schemeClr>
                </a:solidFill>
              </a:rPr>
              <a:t>Factor F </a:t>
            </a:r>
            <a:r>
              <a:rPr lang="th-TH" sz="3200" b="1" i="1" dirty="0" smtClean="0">
                <a:solidFill>
                  <a:schemeClr val="accent5">
                    <a:lumMod val="50000"/>
                  </a:schemeClr>
                </a:solidFill>
              </a:rPr>
              <a:t>ชลประทาน</a:t>
            </a:r>
            <a:r>
              <a:rPr lang="th-TH" sz="3200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th-TH" sz="4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1.3343</a:t>
            </a:r>
            <a:endParaRPr lang="th-TH" sz="4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177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PC\Desktop\furniture-dari-batu-alam-aplikasi-gab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8" y="260648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CPC\Desktop\X11145850-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260648"/>
            <a:ext cx="4176464" cy="313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PCPC\Desktop\DSC02962_bi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9" r="6994" b="2397"/>
          <a:stretch/>
        </p:blipFill>
        <p:spPr bwMode="auto">
          <a:xfrm>
            <a:off x="136618" y="3548860"/>
            <a:ext cx="4176464" cy="312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552634"/>
            <a:ext cx="4176465" cy="313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55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 t="4998" r="5817" b="6293"/>
          <a:stretch/>
        </p:blipFill>
        <p:spPr>
          <a:xfrm>
            <a:off x="329609" y="265814"/>
            <a:ext cx="3976578" cy="26475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" t="3135" r="2285" b="3409"/>
          <a:stretch/>
        </p:blipFill>
        <p:spPr>
          <a:xfrm>
            <a:off x="4603277" y="271205"/>
            <a:ext cx="4024335" cy="26421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" b="15483"/>
          <a:stretch/>
        </p:blipFill>
        <p:spPr>
          <a:xfrm>
            <a:off x="1547664" y="3353868"/>
            <a:ext cx="6328417" cy="317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5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19" y="332656"/>
            <a:ext cx="806489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3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ostro\Desktop\sky-lane-008-1-400x226@2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48"/>
          <a:stretch/>
        </p:blipFill>
        <p:spPr bwMode="auto">
          <a:xfrm>
            <a:off x="3448" y="908720"/>
            <a:ext cx="9140552" cy="448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9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ostro\Desktop\1419991390-Panorama2-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" t="2022" r="1209" b="10127"/>
          <a:stretch/>
        </p:blipFill>
        <p:spPr bwMode="auto">
          <a:xfrm>
            <a:off x="0" y="476672"/>
            <a:ext cx="9128754" cy="547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35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ostro\Desktop\เดินเท้า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2588" y="476672"/>
            <a:ext cx="8538284" cy="56886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75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608" y="2204864"/>
            <a:ext cx="30844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ประมาณราคา</a:t>
            </a:r>
            <a:endParaRPr lang="th-TH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27984" y="0"/>
            <a:ext cx="4716016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4644008" y="3068960"/>
            <a:ext cx="2323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5400" b="1" dirty="0" smtClean="0">
                <a:latin typeface="Microsoft Sans Serif" pitchFamily="34" charset="0"/>
              </a:rPr>
              <a:t>ราคากลาง</a:t>
            </a:r>
            <a:endParaRPr lang="th-TH" sz="5400" b="1" dirty="0"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9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08720"/>
            <a:ext cx="6708237" cy="50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2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ostro\Desktop\12004676_915678921840833_817589873674635760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6840760" cy="51305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93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1252704" y="2424154"/>
            <a:ext cx="4475905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2400" i="1" spc="700" dirty="0" smtClean="0">
                <a:solidFill>
                  <a:schemeClr val="bg1">
                    <a:lumMod val="50000"/>
                  </a:schemeClr>
                </a:solidFill>
              </a:rPr>
              <a:t>คอนกรีต</a:t>
            </a:r>
            <a:endParaRPr lang="th-TH" sz="12400" i="1" spc="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1443770"/>
            <a:ext cx="2683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b="1" i="1" dirty="0" smtClean="0">
                <a:solidFill>
                  <a:srgbClr val="FF0000"/>
                </a:solidFill>
                <a:latin typeface="Microsoft Sans Serif" pitchFamily="34" charset="0"/>
              </a:rPr>
              <a:t>มาตรฐานกรมทางหลวง</a:t>
            </a:r>
            <a:endParaRPr lang="th-TH" b="1" i="1" dirty="0">
              <a:solidFill>
                <a:srgbClr val="FF0000"/>
              </a:solidFill>
              <a:latin typeface="Microsoft Sans Serif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2064121"/>
            <a:ext cx="6171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1.1 กรณีใช้แรงงานคน (ใช้ในกรณีงานขนาดเล็ก เช่น งานซ่อมบำรุงย่อย เป็นต้น)</a:t>
            </a:r>
            <a:endParaRPr lang="th-TH" sz="2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2525786"/>
            <a:ext cx="6952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1.2 กรณีใช้คอนกรีตผสมเสร็จ โดยอ้างอิง/สืบราคาจากสำนักทางหลวง/สำนักงานทางหลวง/</a:t>
            </a:r>
          </a:p>
          <a:p>
            <a:r>
              <a:rPr lang="th-TH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      พาณิชย์จังหวัดสำหรับปริมาณคอนกรีตทั้งโครงการน้อยกว่า 5</a:t>
            </a:r>
            <a:r>
              <a:rPr lang="en-US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,</a:t>
            </a:r>
            <a:r>
              <a:rPr lang="th-TH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000 ลบ</a:t>
            </a:r>
            <a:r>
              <a:rPr lang="en-US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.</a:t>
            </a:r>
            <a:r>
              <a:rPr lang="th-TH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ม</a:t>
            </a:r>
            <a:r>
              <a:rPr lang="en-US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.</a:t>
            </a:r>
            <a:endParaRPr lang="th-TH" sz="2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3219050"/>
            <a:ext cx="7330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1.3 กรณีติดตั้งเครื่องผสม สำหรับปริมาณคอนกรีตทั้งโครงการมากกว่าหรือเท่ากับ 5</a:t>
            </a:r>
            <a:r>
              <a:rPr lang="en-US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,</a:t>
            </a:r>
            <a:r>
              <a:rPr lang="th-TH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000 ลบ</a:t>
            </a:r>
            <a:r>
              <a:rPr lang="en-US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.</a:t>
            </a:r>
            <a:r>
              <a:rPr lang="th-TH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ม</a:t>
            </a:r>
            <a:r>
              <a:rPr lang="en-US" sz="2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.</a:t>
            </a:r>
            <a:endParaRPr lang="th-TH" sz="2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5696" y="3841884"/>
            <a:ext cx="3360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b="1" i="1" dirty="0" smtClean="0">
                <a:solidFill>
                  <a:srgbClr val="FF0000"/>
                </a:solidFill>
                <a:latin typeface="Microsoft Sans Serif" pitchFamily="34" charset="0"/>
              </a:rPr>
              <a:t>มาตรฐานกรมทางหลวงชนบท</a:t>
            </a:r>
            <a:endParaRPr lang="th-TH" b="1" i="1" dirty="0">
              <a:solidFill>
                <a:srgbClr val="FF0000"/>
              </a:solidFill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431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641121">
            <a:off x="-217375" y="-4115947"/>
            <a:ext cx="5008102" cy="15973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03200" b="1" dirty="0" smtClean="0">
                <a:solidFill>
                  <a:srgbClr val="FFFF00"/>
                </a:solidFill>
              </a:rPr>
              <a:t>3</a:t>
            </a:r>
            <a:endParaRPr lang="th-TH" sz="1032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9878" y="3212976"/>
            <a:ext cx="25410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5400" b="1" dirty="0" smtClean="0">
                <a:solidFill>
                  <a:schemeClr val="bg1"/>
                </a:solidFill>
                <a:latin typeface="Microsoft Sans Serif" pitchFamily="34" charset="0"/>
              </a:rPr>
              <a:t>ควบคุมงาน</a:t>
            </a:r>
            <a:endParaRPr lang="th-TH" sz="5400" b="1" dirty="0"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97702" y="2431878"/>
            <a:ext cx="13532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5400" b="1" dirty="0" smtClean="0">
                <a:solidFill>
                  <a:srgbClr val="FF0000"/>
                </a:solidFill>
                <a:latin typeface="Microsoft Sans Serif" pitchFamily="34" charset="0"/>
              </a:rPr>
              <a:t>ใคร</a:t>
            </a:r>
            <a:r>
              <a:rPr lang="en-US" sz="5400" b="1" dirty="0" smtClean="0">
                <a:solidFill>
                  <a:srgbClr val="FF0000"/>
                </a:solidFill>
                <a:latin typeface="Microsoft Sans Serif" pitchFamily="34" charset="0"/>
              </a:rPr>
              <a:t>?</a:t>
            </a:r>
            <a:endParaRPr lang="th-TH" sz="5400" b="1" dirty="0">
              <a:solidFill>
                <a:srgbClr val="FF0000"/>
              </a:solidFill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63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337939" y="2424154"/>
            <a:ext cx="6646371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2400" i="1" spc="700" dirty="0" smtClean="0">
                <a:solidFill>
                  <a:schemeClr val="bg1">
                    <a:lumMod val="50000"/>
                  </a:schemeClr>
                </a:solidFill>
              </a:rPr>
              <a:t>ผู้ควบคุมงาน</a:t>
            </a:r>
            <a:endParaRPr lang="th-TH" sz="12400" i="1" spc="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9093" y="620688"/>
            <a:ext cx="40174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5400" b="1" dirty="0" smtClean="0">
                <a:solidFill>
                  <a:srgbClr val="FF0000"/>
                </a:solidFill>
                <a:latin typeface="Microsoft Sans Serif" pitchFamily="34" charset="0"/>
              </a:rPr>
              <a:t>สัญญาจ้างก่อสร้าง</a:t>
            </a:r>
            <a:endParaRPr lang="th-TH" sz="5400" b="1" dirty="0">
              <a:solidFill>
                <a:srgbClr val="FF0000"/>
              </a:solidFill>
              <a:latin typeface="Microsoft Sans Serif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1793212"/>
            <a:ext cx="6030818" cy="326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i="1" dirty="0" smtClean="0">
                <a:solidFill>
                  <a:srgbClr val="00B0F0"/>
                </a:solidFill>
                <a:latin typeface="Microsoft Sans Serif" pitchFamily="34" charset="0"/>
              </a:rPr>
              <a:t>ข้อ 2. เอกสารอันเป็นส่วนหนึ่งของสัญญา</a:t>
            </a:r>
          </a:p>
          <a:p>
            <a:endParaRPr lang="th-TH" sz="200" i="1" dirty="0" smtClean="0">
              <a:solidFill>
                <a:srgbClr val="FFFF00"/>
              </a:solidFill>
              <a:latin typeface="Microsoft Sans Serif" pitchFamily="34" charset="0"/>
            </a:endParaRPr>
          </a:p>
          <a:p>
            <a:endParaRPr lang="th-TH" sz="200" i="1" dirty="0" smtClean="0">
              <a:solidFill>
                <a:srgbClr val="FFFF00"/>
              </a:solidFill>
              <a:latin typeface="Microsoft Sans Serif" pitchFamily="34" charset="0"/>
            </a:endParaRPr>
          </a:p>
          <a:p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2.1 ผนวก 1 แบบแปลนการก่อสร้าง 			  จำนวน....หน้า</a:t>
            </a:r>
          </a:p>
          <a:p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2.2 ผนวก 2 รายละเอียดงวดงาน			  จำนวน...หน้า</a:t>
            </a:r>
          </a:p>
          <a:p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2.3 ผนวก 3 ใบเสนอราคา				  จำนวน...หน้า</a:t>
            </a:r>
          </a:p>
          <a:p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2.4 ผนวก 4 บันทึกการประเมินราคา			  จำนวน...หน้า</a:t>
            </a:r>
          </a:p>
          <a:p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2.5 ผนวก 5 ประกาศประกวดด้วยวิธีการทางอิเล็กทรอนิกส์ </a:t>
            </a:r>
            <a:r>
              <a:rPr lang="th-TH" sz="1400" i="1" dirty="0" smtClean="0">
                <a:solidFill>
                  <a:srgbClr val="FFFF00"/>
                </a:solidFill>
                <a:latin typeface="Microsoft Sans Serif" pitchFamily="34" charset="0"/>
              </a:rPr>
              <a:t> 	  </a:t>
            </a:r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จำนวน...หน้า</a:t>
            </a:r>
          </a:p>
          <a:p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2.6 ผนวก 6 สูตรและวิธีการคำนวณที่ใช้กับสัญญาปรับราคาได้	  จำนวน...หน้า</a:t>
            </a:r>
          </a:p>
          <a:p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2.7 ผนวก 7 แนวทางขั้นต่ำในการลดผลกระทบสิ่งแวดล้อมฯ	  จำนวน...หน้า</a:t>
            </a:r>
          </a:p>
          <a:p>
            <a:r>
              <a:rPr lang="th-TH" sz="2000" i="1" dirty="0">
                <a:solidFill>
                  <a:srgbClr val="FFFF00"/>
                </a:solidFill>
                <a:latin typeface="Microsoft Sans Serif" pitchFamily="34" charset="0"/>
              </a:rPr>
              <a:t>	</a:t>
            </a:r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ประกาศกรมทางหลวงชนบท เรื่อง กำหนดวงเงิน	  จำนวน...หน้า</a:t>
            </a:r>
          </a:p>
          <a:p>
            <a:r>
              <a:rPr lang="th-TH" sz="2000" i="1" dirty="0">
                <a:solidFill>
                  <a:srgbClr val="FFFF00"/>
                </a:solidFill>
                <a:latin typeface="Microsoft Sans Serif" pitchFamily="34" charset="0"/>
              </a:rPr>
              <a:t>	</a:t>
            </a:r>
            <a:r>
              <a:rPr lang="th-TH" sz="2000" i="1" dirty="0" smtClean="0">
                <a:solidFill>
                  <a:srgbClr val="FFFF00"/>
                </a:solidFill>
                <a:latin typeface="Microsoft Sans Serif" pitchFamily="34" charset="0"/>
              </a:rPr>
              <a:t>สูงสุดในการรับจ้างงานก่อสร้าง ฯ</a:t>
            </a:r>
          </a:p>
        </p:txBody>
      </p:sp>
    </p:spTree>
    <p:extLst>
      <p:ext uri="{BB962C8B-B14F-4D97-AF65-F5344CB8AC3E}">
        <p14:creationId xmlns:p14="http://schemas.microsoft.com/office/powerpoint/2010/main" val="32650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337939" y="2424154"/>
            <a:ext cx="6646371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2400" i="1" spc="700" dirty="0" smtClean="0">
                <a:solidFill>
                  <a:schemeClr val="bg1">
                    <a:lumMod val="50000"/>
                  </a:schemeClr>
                </a:solidFill>
              </a:rPr>
              <a:t>ผู้ควบคุมงาน</a:t>
            </a:r>
            <a:endParaRPr lang="th-TH" sz="12400" i="1" spc="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1691680" y="407988"/>
            <a:ext cx="6768752" cy="78898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th-TH" sz="3600" dirty="0" smtClean="0">
                <a:solidFill>
                  <a:srgbClr val="FF9900"/>
                </a:solidFill>
                <a:latin typeface="Browallia New" pitchFamily="34" charset="-34"/>
                <a:cs typeface="+mn-cs"/>
              </a:rPr>
              <a:t>งานติดตั้งมีกำหนดในสัญญา แต่ไม่มีในแบบและ </a:t>
            </a:r>
            <a:r>
              <a:rPr lang="en-US" sz="3000" dirty="0" smtClean="0">
                <a:solidFill>
                  <a:srgbClr val="FF9900"/>
                </a:solidFill>
                <a:latin typeface="Browallia New" pitchFamily="34" charset="-34"/>
                <a:cs typeface="+mn-cs"/>
              </a:rPr>
              <a:t>BOQ</a:t>
            </a:r>
            <a:endParaRPr lang="th-TH" sz="3000" dirty="0" smtClean="0">
              <a:solidFill>
                <a:srgbClr val="FF9900"/>
              </a:solidFill>
              <a:latin typeface="Browallia New" pitchFamily="34" charset="-34"/>
              <a:cs typeface="+mn-cs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1835696" y="1484784"/>
            <a:ext cx="7128792" cy="45370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400" b="1" i="1" dirty="0" err="1" smtClean="0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ทต</a:t>
            </a:r>
            <a:r>
              <a:rPr lang="th-TH" sz="2400" b="1" i="1" dirty="0" smtClean="0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.แม่สาย จ้าง พ. ก่อสร้างอาคารเรียน 3 ชั้น ซึ่งตามสัญญา งวดงานที่ 7 กำหนดให้ผู้รับจ้างต้องติดตั้งไม้เชิงชาย แต่ในแบบแปลนและในบัญชีปริมาณงานไม่มีกำหนดรายการดังกล่าวไว้ ผู้รับจ้างจึงก่อสร้างตามแบบ โดยไม่ติดตั้งไม้เชิงชาย และไม่ขอคิดราคาในส่วนนี้ โดยอ้างว่ามีครีบกันสาด </a:t>
            </a:r>
            <a:r>
              <a:rPr lang="th-TH" sz="2400" b="1" i="1" dirty="0" err="1" smtClean="0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คสล</a:t>
            </a:r>
            <a:r>
              <a:rPr lang="th-TH" sz="2400" b="1" i="1" dirty="0" smtClean="0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. บังไว้แล้ว</a:t>
            </a:r>
          </a:p>
          <a:p>
            <a:pPr marL="0" indent="0">
              <a:buNone/>
            </a:pPr>
            <a:endParaRPr lang="th-TH" sz="2400" i="1" dirty="0" smtClean="0">
              <a:solidFill>
                <a:schemeClr val="bg1">
                  <a:lumMod val="75000"/>
                </a:schemeClr>
              </a:solidFill>
              <a:latin typeface="Antique Olive" pitchFamily="34" charset="0"/>
            </a:endParaRPr>
          </a:p>
          <a:p>
            <a:r>
              <a:rPr lang="th-TH" sz="2400" i="1" dirty="0" smtClean="0">
                <a:solidFill>
                  <a:srgbClr val="92D050"/>
                </a:solidFill>
                <a:latin typeface="Antique Olive" pitchFamily="34" charset="0"/>
              </a:rPr>
              <a:t>เมื่อพิจารณาตามสัญญาจ้าง ข้อ 2 ระบุว่า “...ความใดในเอกสารแนบท้ายสัญญาที่ขัดแย้งกับข้อความในสัญญา ให้ใช้ข้อความในสัญญาบังคับ...” ดังนั้น หากปรากฏว่า แบบแปลน และ </a:t>
            </a:r>
            <a:r>
              <a:rPr lang="en-US" sz="1800" i="1" dirty="0" smtClean="0">
                <a:solidFill>
                  <a:srgbClr val="92D050"/>
                </a:solidFill>
                <a:latin typeface="Antique Olive" pitchFamily="34" charset="0"/>
              </a:rPr>
              <a:t>BOQ</a:t>
            </a:r>
            <a:r>
              <a:rPr lang="th-TH" sz="1800" i="1" dirty="0" smtClean="0">
                <a:solidFill>
                  <a:srgbClr val="92D050"/>
                </a:solidFill>
                <a:latin typeface="Antique Olive" pitchFamily="34" charset="0"/>
              </a:rPr>
              <a:t> </a:t>
            </a:r>
            <a:r>
              <a:rPr lang="th-TH" sz="2400" i="1" dirty="0" smtClean="0">
                <a:solidFill>
                  <a:srgbClr val="92D050"/>
                </a:solidFill>
                <a:latin typeface="Antique Olive" pitchFamily="34" charset="0"/>
              </a:rPr>
              <a:t>อันเป็นเอกสารแนบท้ายสัญญา ขัดแย้งกับสัญญา ก็ต้องใช้ข้อความในสัญญาบังคับ </a:t>
            </a:r>
          </a:p>
          <a:p>
            <a:pPr marL="0" indent="0">
              <a:buNone/>
            </a:pPr>
            <a:endParaRPr lang="th-TH" sz="2400" i="1" dirty="0" smtClean="0">
              <a:solidFill>
                <a:srgbClr val="92D050"/>
              </a:solidFill>
              <a:latin typeface="Antique Olive" pitchFamily="34" charset="0"/>
            </a:endParaRPr>
          </a:p>
          <a:p>
            <a:r>
              <a:rPr lang="th-TH" sz="2400" i="1" dirty="0" smtClean="0">
                <a:solidFill>
                  <a:srgbClr val="FF99CC"/>
                </a:solidFill>
                <a:latin typeface="Antique Olive" pitchFamily="34" charset="0"/>
              </a:rPr>
              <a:t>หนังสือ ที่ มท 0808.2/ 16429 </a:t>
            </a:r>
            <a:r>
              <a:rPr lang="th-TH" sz="2400" i="1" dirty="0" err="1" smtClean="0">
                <a:solidFill>
                  <a:srgbClr val="FF99CC"/>
                </a:solidFill>
                <a:latin typeface="Antique Olive" pitchFamily="34" charset="0"/>
              </a:rPr>
              <a:t>ลว</a:t>
            </a:r>
            <a:r>
              <a:rPr lang="th-TH" sz="2400" i="1" dirty="0" smtClean="0">
                <a:solidFill>
                  <a:srgbClr val="FF99CC"/>
                </a:solidFill>
                <a:latin typeface="Antique Olive" pitchFamily="34" charset="0"/>
              </a:rPr>
              <a:t>. 28 ส.ค. 52</a:t>
            </a:r>
            <a:endParaRPr lang="th-TH" sz="1800" i="1" dirty="0" smtClean="0">
              <a:solidFill>
                <a:srgbClr val="FF99CC"/>
              </a:solidFill>
              <a:latin typeface="Antique Oliv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4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641121">
            <a:off x="142665" y="-4115947"/>
            <a:ext cx="5008102" cy="15973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03200" b="1" dirty="0" smtClean="0">
                <a:solidFill>
                  <a:srgbClr val="FFFF00"/>
                </a:solidFill>
              </a:rPr>
              <a:t>4</a:t>
            </a:r>
            <a:endParaRPr lang="th-TH" sz="1032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4469" y="3224763"/>
            <a:ext cx="28664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5400" b="1" dirty="0" smtClean="0">
                <a:solidFill>
                  <a:schemeClr val="bg1"/>
                </a:solidFill>
                <a:latin typeface="Microsoft Sans Serif" pitchFamily="34" charset="0"/>
              </a:rPr>
              <a:t>ตรวจการจ้าง</a:t>
            </a:r>
            <a:endParaRPr lang="th-TH" sz="5400" b="1" dirty="0"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97702" y="2427667"/>
            <a:ext cx="13532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5400" b="1" dirty="0" smtClean="0">
                <a:solidFill>
                  <a:srgbClr val="FF0000"/>
                </a:solidFill>
                <a:latin typeface="Microsoft Sans Serif" pitchFamily="34" charset="0"/>
              </a:rPr>
              <a:t>ใคร</a:t>
            </a:r>
            <a:r>
              <a:rPr lang="en-US" sz="5400" b="1" dirty="0" smtClean="0">
                <a:solidFill>
                  <a:srgbClr val="FF0000"/>
                </a:solidFill>
                <a:latin typeface="Microsoft Sans Serif" pitchFamily="34" charset="0"/>
              </a:rPr>
              <a:t>?</a:t>
            </a:r>
            <a:endParaRPr lang="th-TH" sz="5400" b="1" dirty="0">
              <a:solidFill>
                <a:srgbClr val="FF0000"/>
              </a:solidFill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4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368393" y="2424154"/>
            <a:ext cx="6707285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2400" i="1" spc="700" dirty="0" smtClean="0">
                <a:solidFill>
                  <a:schemeClr val="bg1">
                    <a:lumMod val="50000"/>
                  </a:schemeClr>
                </a:solidFill>
              </a:rPr>
              <a:t>ตรวจการจ้าง</a:t>
            </a:r>
            <a:endParaRPr lang="th-TH" sz="12400" i="1" spc="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1691680" y="407988"/>
            <a:ext cx="6768752" cy="78898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th-TH" sz="3600" dirty="0" smtClean="0">
                <a:solidFill>
                  <a:srgbClr val="FF9900"/>
                </a:solidFill>
                <a:cs typeface="+mn-cs"/>
              </a:rPr>
              <a:t>ผู้รับ</a:t>
            </a:r>
            <a:r>
              <a:rPr lang="th-TH" sz="3600" dirty="0">
                <a:solidFill>
                  <a:srgbClr val="FF9900"/>
                </a:solidFill>
                <a:cs typeface="+mn-cs"/>
              </a:rPr>
              <a:t>จ้างทำงานไม่แล้วเสร็จ - ไม่ตรวจ</a:t>
            </a:r>
            <a:r>
              <a:rPr lang="th-TH" sz="3600" dirty="0" smtClean="0">
                <a:solidFill>
                  <a:srgbClr val="FF9900"/>
                </a:solidFill>
                <a:cs typeface="+mn-cs"/>
              </a:rPr>
              <a:t>รับ</a:t>
            </a:r>
            <a:endParaRPr lang="th-TH" sz="2400" dirty="0" smtClean="0">
              <a:solidFill>
                <a:srgbClr val="FF9900"/>
              </a:solidFill>
              <a:latin typeface="Browallia New" pitchFamily="34" charset="-34"/>
              <a:cs typeface="+mn-cs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1835696" y="1484785"/>
            <a:ext cx="7128792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thaiDist"/>
            <a:r>
              <a:rPr lang="th-TH" sz="2400" i="1" dirty="0" err="1">
                <a:solidFill>
                  <a:srgbClr val="92D050"/>
                </a:solidFill>
                <a:latin typeface="Antique Olive" pitchFamily="34" charset="0"/>
              </a:rPr>
              <a:t>ทต</a:t>
            </a:r>
            <a:r>
              <a:rPr lang="th-TH" sz="2400" i="1" dirty="0">
                <a:solidFill>
                  <a:srgbClr val="92D050"/>
                </a:solidFill>
                <a:latin typeface="Antique Olive" pitchFamily="34" charset="0"/>
              </a:rPr>
              <a:t>.นา</a:t>
            </a:r>
            <a:r>
              <a:rPr lang="th-TH" sz="2400" i="1" dirty="0" err="1">
                <a:solidFill>
                  <a:srgbClr val="92D050"/>
                </a:solidFill>
                <a:latin typeface="Antique Olive" pitchFamily="34" charset="0"/>
              </a:rPr>
              <a:t>ดูน</a:t>
            </a:r>
            <a:r>
              <a:rPr lang="th-TH" sz="2400" i="1" dirty="0">
                <a:solidFill>
                  <a:srgbClr val="92D050"/>
                </a:solidFill>
                <a:latin typeface="Antique Olive" pitchFamily="34" charset="0"/>
              </a:rPr>
              <a:t> (มหาสารคาม) จ้าง </a:t>
            </a:r>
            <a:r>
              <a:rPr lang="th-TH" sz="2400" i="1" dirty="0" err="1">
                <a:solidFill>
                  <a:srgbClr val="92D050"/>
                </a:solidFill>
                <a:latin typeface="Antique Olive" pitchFamily="34" charset="0"/>
              </a:rPr>
              <a:t>หจก</a:t>
            </a:r>
            <a:r>
              <a:rPr lang="th-TH" sz="2400" i="1" dirty="0">
                <a:solidFill>
                  <a:srgbClr val="92D050"/>
                </a:solidFill>
                <a:latin typeface="Antique Olive" pitchFamily="34" charset="0"/>
              </a:rPr>
              <a:t>. ท. ก่อสร้างถนนลาดยาง แต่ห้างฯ ไม่สามารถทำงานตามสัญญา เทศบาลจึงบอกเลิกสัญญาและจ้างผู้รับจ้างรายใหม่ ดังนั้น เมื่อเทศบาลได้บอกเลิกสัญญาแล้ว คู่สัญญาก็กลับคืนสู่สภาพเดิม ไม่มีความผูกพันต่อกัน หากงานที่ทำไปไม่เป็นประโยชน์แก่เทศบาล เทศบาลก็ไม่ต้องจ่ายค่างานนั้น (คำวินิจฉัยของอัยการสูงสุด ที่ 139/2541) และเทศบาลสามารถปรับผู้รับจ้างได้นับแต่วันถัดจากวันครบกำหนดสัญญา จนถึงวันบอกเลิกสัญญา</a:t>
            </a:r>
          </a:p>
          <a:p>
            <a:pPr algn="thaiDist"/>
            <a:endParaRPr lang="th-TH" sz="2400" i="1" dirty="0" smtClean="0">
              <a:solidFill>
                <a:srgbClr val="FF99CC"/>
              </a:solidFill>
              <a:latin typeface="Antique Olive" pitchFamily="34" charset="0"/>
            </a:endParaRPr>
          </a:p>
          <a:p>
            <a:pPr algn="thaiDist"/>
            <a:r>
              <a:rPr lang="th-TH" sz="2400" i="1" dirty="0" smtClean="0">
                <a:solidFill>
                  <a:srgbClr val="FF99CC"/>
                </a:solidFill>
                <a:latin typeface="Antique Olive" pitchFamily="34" charset="0"/>
              </a:rPr>
              <a:t>หนังสือ </a:t>
            </a:r>
            <a:r>
              <a:rPr lang="th-TH" sz="2400" i="1" dirty="0" err="1">
                <a:solidFill>
                  <a:srgbClr val="FF99CC"/>
                </a:solidFill>
                <a:latin typeface="Antique Olive" pitchFamily="34" charset="0"/>
              </a:rPr>
              <a:t>สถ</a:t>
            </a:r>
            <a:r>
              <a:rPr lang="th-TH" sz="2400" i="1" dirty="0">
                <a:solidFill>
                  <a:srgbClr val="FF99CC"/>
                </a:solidFill>
                <a:latin typeface="Antique Olive" pitchFamily="34" charset="0"/>
              </a:rPr>
              <a:t>. ที่ มท 0808.2/ 11886 </a:t>
            </a:r>
            <a:r>
              <a:rPr lang="th-TH" sz="2400" i="1" dirty="0" err="1">
                <a:solidFill>
                  <a:srgbClr val="FF99CC"/>
                </a:solidFill>
                <a:latin typeface="Antique Olive" pitchFamily="34" charset="0"/>
              </a:rPr>
              <a:t>ลว</a:t>
            </a:r>
            <a:r>
              <a:rPr lang="th-TH" sz="2400" i="1" dirty="0">
                <a:solidFill>
                  <a:srgbClr val="FF99CC"/>
                </a:solidFill>
                <a:latin typeface="Antique Olive" pitchFamily="34" charset="0"/>
              </a:rPr>
              <a:t>. 17 ก.ย. 50</a:t>
            </a:r>
          </a:p>
        </p:txBody>
      </p:sp>
    </p:spTree>
    <p:extLst>
      <p:ext uri="{BB962C8B-B14F-4D97-AF65-F5344CB8AC3E}">
        <p14:creationId xmlns:p14="http://schemas.microsoft.com/office/powerpoint/2010/main" val="320218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337939" y="2424154"/>
            <a:ext cx="6646371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2400" i="1" spc="700" dirty="0">
                <a:solidFill>
                  <a:schemeClr val="bg1">
                    <a:lumMod val="50000"/>
                  </a:schemeClr>
                </a:solidFill>
              </a:rPr>
              <a:t>ตรวจการจ้าง</a:t>
            </a: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1691680" y="407988"/>
            <a:ext cx="6768752" cy="78898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th-TH" sz="3600" dirty="0">
                <a:solidFill>
                  <a:srgbClr val="FF9900"/>
                </a:solidFill>
                <a:cs typeface="+mn-cs"/>
              </a:rPr>
              <a:t>แก้ไขสัญญาเพื่อตรวจรับงานเฉพาะส่วน</a:t>
            </a:r>
            <a:endParaRPr lang="th-TH" sz="2400" dirty="0" smtClean="0">
              <a:solidFill>
                <a:srgbClr val="FF9900"/>
              </a:solidFill>
              <a:latin typeface="Browallia New" pitchFamily="34" charset="-34"/>
              <a:cs typeface="+mn-cs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1835696" y="1484785"/>
            <a:ext cx="7128792" cy="41764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400" b="1" i="1" dirty="0" err="1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อบต</a:t>
            </a:r>
            <a:r>
              <a:rPr lang="th-TH" sz="2400" b="1" i="1" dirty="0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.กำแพงดิน (พิจิตร) จ้าง ศ. ก่อสร้างถนน </a:t>
            </a:r>
            <a:r>
              <a:rPr lang="th-TH" sz="2400" b="1" i="1" dirty="0" err="1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คสล</a:t>
            </a:r>
            <a:r>
              <a:rPr lang="th-TH" sz="2400" b="1" i="1" dirty="0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. ระยะทาง 105 เมตร ศ. ก่อสร้างถูกต้องตามแบบเพียง 80 เมตร อีก 25 เมตร ไม่เป็นไปตามแบบ แต่ ศ. จะขออุทิศถนนในส่วน 25 เมตร ให้ </a:t>
            </a:r>
            <a:r>
              <a:rPr lang="th-TH" sz="2400" b="1" i="1" dirty="0" err="1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อบต</a:t>
            </a:r>
            <a:r>
              <a:rPr lang="th-TH" sz="2400" b="1" i="1" dirty="0">
                <a:solidFill>
                  <a:schemeClr val="bg1">
                    <a:lumMod val="75000"/>
                  </a:schemeClr>
                </a:solidFill>
                <a:latin typeface="Antique Olive" pitchFamily="34" charset="0"/>
              </a:rPr>
              <a:t>. โดยขอรับค่าจ้างเพียงส่วน 80 เมตรเท่านั้น จะสามารถตรวจรับงานจ้างในส่วน 80 เมตร ได้หรือไม่</a:t>
            </a:r>
          </a:p>
          <a:p>
            <a:pPr marL="0" indent="0">
              <a:buNone/>
            </a:pPr>
            <a:endParaRPr lang="th-TH" sz="2600" i="1" dirty="0">
              <a:solidFill>
                <a:srgbClr val="92D050"/>
              </a:solidFill>
              <a:latin typeface="Antique Olive" pitchFamily="34" charset="0"/>
            </a:endParaRPr>
          </a:p>
          <a:p>
            <a:r>
              <a:rPr lang="th-TH" sz="2600" i="1" dirty="0">
                <a:solidFill>
                  <a:srgbClr val="92D050"/>
                </a:solidFill>
                <a:latin typeface="Antique Olive" pitchFamily="34" charset="0"/>
              </a:rPr>
              <a:t>กรณีผู้รับจ้างก่อสร้างถนนแล้วเสร็จแต่ไม่ถูกต้องตามสัญญา โดยจะขออุทิศถนนในส่วน 25 เมตร นั้น เห็นว่าหากถนนดังกล่าวได้รับการรับรองเกี่ยวกับความมั่นคงแข็งแรงจากวิศวกรหรือสถาปนิก และ </a:t>
            </a:r>
            <a:r>
              <a:rPr lang="th-TH" sz="2600" i="1" dirty="0" err="1">
                <a:solidFill>
                  <a:srgbClr val="92D050"/>
                </a:solidFill>
                <a:latin typeface="Antique Olive" pitchFamily="34" charset="0"/>
              </a:rPr>
              <a:t>อบต</a:t>
            </a:r>
            <a:r>
              <a:rPr lang="th-TH" sz="2600" i="1" dirty="0">
                <a:solidFill>
                  <a:srgbClr val="92D050"/>
                </a:solidFill>
                <a:latin typeface="Antique Olive" pitchFamily="34" charset="0"/>
              </a:rPr>
              <a:t>.เห็นว่าการรับถนนดังกล่าวจะเป็นประโยชน์แก่ </a:t>
            </a:r>
            <a:r>
              <a:rPr lang="th-TH" sz="2600" i="1" dirty="0" err="1">
                <a:solidFill>
                  <a:srgbClr val="92D050"/>
                </a:solidFill>
                <a:latin typeface="Antique Olive" pitchFamily="34" charset="0"/>
              </a:rPr>
              <a:t>อบต</a:t>
            </a:r>
            <a:r>
              <a:rPr lang="th-TH" sz="2600" i="1" dirty="0">
                <a:solidFill>
                  <a:srgbClr val="92D050"/>
                </a:solidFill>
                <a:latin typeface="Antique Olive" pitchFamily="34" charset="0"/>
              </a:rPr>
              <a:t>. ย่อมเป็นดุลพินิจของ </a:t>
            </a:r>
            <a:r>
              <a:rPr lang="th-TH" sz="2600" i="1" dirty="0" err="1">
                <a:solidFill>
                  <a:srgbClr val="92D050"/>
                </a:solidFill>
                <a:latin typeface="Antique Olive" pitchFamily="34" charset="0"/>
              </a:rPr>
              <a:t>อบต</a:t>
            </a:r>
            <a:r>
              <a:rPr lang="th-TH" sz="2600" i="1" dirty="0">
                <a:solidFill>
                  <a:srgbClr val="92D050"/>
                </a:solidFill>
                <a:latin typeface="Antique Olive" pitchFamily="34" charset="0"/>
              </a:rPr>
              <a:t>. (นัย </a:t>
            </a:r>
            <a:r>
              <a:rPr lang="th-TH" sz="2600" i="1" dirty="0" err="1">
                <a:solidFill>
                  <a:srgbClr val="92D050"/>
                </a:solidFill>
                <a:latin typeface="Antique Olive" pitchFamily="34" charset="0"/>
              </a:rPr>
              <a:t>นส</a:t>
            </a:r>
            <a:r>
              <a:rPr lang="th-TH" sz="2600" i="1" dirty="0">
                <a:solidFill>
                  <a:srgbClr val="92D050"/>
                </a:solidFill>
                <a:latin typeface="Antique Olive" pitchFamily="34" charset="0"/>
              </a:rPr>
              <a:t>.มท. ที่ มท 0313.4/ 13590 </a:t>
            </a:r>
            <a:r>
              <a:rPr lang="th-TH" sz="2600" i="1" dirty="0" err="1">
                <a:solidFill>
                  <a:srgbClr val="92D050"/>
                </a:solidFill>
                <a:latin typeface="Antique Olive" pitchFamily="34" charset="0"/>
              </a:rPr>
              <a:t>ลว</a:t>
            </a:r>
            <a:r>
              <a:rPr lang="th-TH" sz="2600" i="1" dirty="0">
                <a:solidFill>
                  <a:srgbClr val="92D050"/>
                </a:solidFill>
                <a:latin typeface="Antique Olive" pitchFamily="34" charset="0"/>
              </a:rPr>
              <a:t>. 31 ส.ค. 38) ดังนั้น หาก </a:t>
            </a:r>
            <a:r>
              <a:rPr lang="th-TH" sz="2600" i="1" dirty="0" err="1">
                <a:solidFill>
                  <a:srgbClr val="92D050"/>
                </a:solidFill>
                <a:latin typeface="Antique Olive" pitchFamily="34" charset="0"/>
              </a:rPr>
              <a:t>อบต</a:t>
            </a:r>
            <a:r>
              <a:rPr lang="th-TH" sz="2600" i="1" dirty="0">
                <a:solidFill>
                  <a:srgbClr val="92D050"/>
                </a:solidFill>
                <a:latin typeface="Antique Olive" pitchFamily="34" charset="0"/>
              </a:rPr>
              <a:t>.จะตรวจรับงานเฉพาะส่วนที่ถูกต้อง ก็อาจพิจารณาแก้ไขสัญญาได้ โดยพิจารณาหลักเกณฑ์ตามระเบียบพัสดุฯ ข้อ 58 </a:t>
            </a:r>
          </a:p>
          <a:p>
            <a:pPr marL="0" indent="0">
              <a:buNone/>
            </a:pPr>
            <a:endParaRPr lang="th-TH" sz="2600" i="1" dirty="0">
              <a:solidFill>
                <a:srgbClr val="92D050"/>
              </a:solidFill>
              <a:latin typeface="Antique Olive" pitchFamily="34" charset="0"/>
            </a:endParaRPr>
          </a:p>
          <a:p>
            <a:r>
              <a:rPr lang="th-TH" sz="2600" i="1" dirty="0">
                <a:solidFill>
                  <a:srgbClr val="FF99CC"/>
                </a:solidFill>
                <a:latin typeface="Antique Olive" pitchFamily="34" charset="0"/>
              </a:rPr>
              <a:t>หนังสือ </a:t>
            </a:r>
            <a:r>
              <a:rPr lang="th-TH" sz="2600" i="1" dirty="0" err="1">
                <a:solidFill>
                  <a:srgbClr val="FF99CC"/>
                </a:solidFill>
                <a:latin typeface="Antique Olive" pitchFamily="34" charset="0"/>
              </a:rPr>
              <a:t>สถ</a:t>
            </a:r>
            <a:r>
              <a:rPr lang="th-TH" sz="2600" i="1" dirty="0">
                <a:solidFill>
                  <a:srgbClr val="FF99CC"/>
                </a:solidFill>
                <a:latin typeface="Antique Olive" pitchFamily="34" charset="0"/>
              </a:rPr>
              <a:t>. ที่ มท 0808.2/ 43919 </a:t>
            </a:r>
            <a:r>
              <a:rPr lang="th-TH" sz="2600" i="1" dirty="0" err="1">
                <a:solidFill>
                  <a:srgbClr val="FF99CC"/>
                </a:solidFill>
                <a:latin typeface="Antique Olive" pitchFamily="34" charset="0"/>
              </a:rPr>
              <a:t>ลว</a:t>
            </a:r>
            <a:r>
              <a:rPr lang="th-TH" sz="2600" i="1" dirty="0">
                <a:solidFill>
                  <a:srgbClr val="FF99CC"/>
                </a:solidFill>
                <a:latin typeface="Antique Olive" pitchFamily="34" charset="0"/>
              </a:rPr>
              <a:t>. 25 พ.ค. 49</a:t>
            </a:r>
          </a:p>
        </p:txBody>
      </p:sp>
    </p:spTree>
    <p:extLst>
      <p:ext uri="{BB962C8B-B14F-4D97-AF65-F5344CB8AC3E}">
        <p14:creationId xmlns:p14="http://schemas.microsoft.com/office/powerpoint/2010/main" val="46682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 descr="balance_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2203922"/>
            <a:ext cx="4046248" cy="3161132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spPr>
      </p:pic>
      <p:sp>
        <p:nvSpPr>
          <p:cNvPr id="439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484784"/>
            <a:ext cx="8229600" cy="790576"/>
          </a:xfrm>
          <a:solidFill>
            <a:schemeClr val="accent2">
              <a:lumMod val="60000"/>
              <a:lumOff val="40000"/>
              <a:alpha val="55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5400" b="1" i="1" dirty="0">
                <a:solidFill>
                  <a:schemeClr val="tx1"/>
                </a:solidFill>
                <a:cs typeface="EucrosiaUPC" pitchFamily="18" charset="-34"/>
              </a:rPr>
              <a:t>คำพิพากษาและคำสั่งที่เกี่ยวข้อง</a:t>
            </a:r>
          </a:p>
        </p:txBody>
      </p:sp>
    </p:spTree>
    <p:extLst>
      <p:ext uri="{BB962C8B-B14F-4D97-AF65-F5344CB8AC3E}">
        <p14:creationId xmlns:p14="http://schemas.microsoft.com/office/powerpoint/2010/main" val="74123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641121">
            <a:off x="-1155661" y="-4285226"/>
            <a:ext cx="5110694" cy="163121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0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th-TH" sz="10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0870" y="3409188"/>
            <a:ext cx="30844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ประมาณราคา</a:t>
            </a:r>
            <a:endParaRPr lang="th-TH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2114" y="2780928"/>
            <a:ext cx="13532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ใคร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</a:rPr>
              <a:t>?</a:t>
            </a:r>
            <a:endParaRPr lang="th-TH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58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539553" y="736600"/>
            <a:ext cx="7920236" cy="4996655"/>
          </a:xfrm>
        </p:spPr>
        <p:txBody>
          <a:bodyPr>
            <a:no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th-TH" b="1" dirty="0" smtClean="0">
                <a:cs typeface="EucrosiaUPC" pitchFamily="18" charset="-34"/>
              </a:rPr>
              <a:t> </a:t>
            </a:r>
            <a:r>
              <a:rPr lang="th-TH" sz="4000" b="1" i="1" dirty="0" smtClean="0">
                <a:solidFill>
                  <a:srgbClr val="FFFF66"/>
                </a:solidFill>
                <a:cs typeface="EucrosiaUPC" pitchFamily="18" charset="-34"/>
              </a:rPr>
              <a:t>ประธานกรรมการตรวจการจ้าง</a:t>
            </a:r>
            <a:endParaRPr lang="th-TH" sz="3600" b="1" i="1" dirty="0" smtClean="0">
              <a:solidFill>
                <a:srgbClr val="00FF00"/>
              </a:solidFill>
              <a:cs typeface="EucrosiaUPC" pitchFamily="18" charset="-34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th-TH" sz="1400" b="1" i="1" dirty="0" smtClean="0">
              <a:solidFill>
                <a:srgbClr val="FFFF66"/>
              </a:solidFill>
              <a:cs typeface="EucrosiaUPC" pitchFamily="18" charset="-34"/>
            </a:endParaRPr>
          </a:p>
          <a:p>
            <a:pPr marL="0" indent="0" eaLnBrk="1" hangingPunct="1"/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 </a:t>
            </a:r>
            <a:r>
              <a:rPr lang="th-TH" sz="2800" b="1" i="1" dirty="0" smtClean="0">
                <a:solidFill>
                  <a:srgbClr val="92D050"/>
                </a:solidFill>
                <a:latin typeface="Antique Olive" pitchFamily="34" charset="0"/>
              </a:rPr>
              <a:t>นาย </a:t>
            </a: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ก. เป็นข้าราชการ ได้รับแต่งตั้งเป็นประธาน กก.ตรวจการจ้าง </a:t>
            </a:r>
            <a:endParaRPr lang="th-TH" sz="2800" b="1" i="1" dirty="0" smtClean="0">
              <a:solidFill>
                <a:srgbClr val="92D050"/>
              </a:solidFill>
              <a:latin typeface="Antique Olive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h-TH" sz="2800" b="1" i="1" dirty="0" smtClean="0">
                <a:solidFill>
                  <a:srgbClr val="92D050"/>
                </a:solidFill>
                <a:latin typeface="Antique Olive" pitchFamily="34" charset="0"/>
              </a:rPr>
              <a:t>   ไม่ออกไปตรวจการจ้าง แต่ทำหลักฐานว่า ผู้รับจ้างทำงานถูกต้อง  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h-TH" sz="2800" b="1" i="1" dirty="0" smtClean="0">
                <a:solidFill>
                  <a:srgbClr val="92D050"/>
                </a:solidFill>
                <a:latin typeface="Antique Olive" pitchFamily="34" charset="0"/>
              </a:rPr>
              <a:t>   ตาม</a:t>
            </a: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สัญญา ทั้งๆ ที่ผู้รับจ้างทำงานไม่ถูกต้องตามสัญญา ทำให้มีการ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  </a:t>
            </a:r>
            <a:r>
              <a:rPr lang="th-TH" sz="2800" b="1" i="1" dirty="0" smtClean="0">
                <a:solidFill>
                  <a:srgbClr val="92D050"/>
                </a:solidFill>
                <a:latin typeface="Antique Olive" pitchFamily="34" charset="0"/>
              </a:rPr>
              <a:t> เบิก</a:t>
            </a: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จ่ายเงินให้ผู้รับจ้าง เป็นเหตุให้ทางราชการเสียหาย หลังจาก    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 </a:t>
            </a:r>
            <a:r>
              <a:rPr lang="th-TH" sz="2800" b="1" i="1" dirty="0" smtClean="0">
                <a:solidFill>
                  <a:srgbClr val="92D050"/>
                </a:solidFill>
                <a:latin typeface="Antique Olive" pitchFamily="34" charset="0"/>
              </a:rPr>
              <a:t>  </a:t>
            </a: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นาย ก. เกษียณอายุราชการได้ 6 เดือน ศาลสั่งจำคุกนาย ก. 3 ปี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 </a:t>
            </a:r>
            <a:r>
              <a:rPr lang="th-TH" sz="2800" b="1" i="1" dirty="0" smtClean="0">
                <a:solidFill>
                  <a:srgbClr val="92D050"/>
                </a:solidFill>
                <a:latin typeface="Antique Olive" pitchFamily="34" charset="0"/>
              </a:rPr>
              <a:t>  </a:t>
            </a: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ฐานละเว้นการปฏิบัติหน้าที่ราชการโดยทุจริต เพื่อให้ตนเอง        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 </a:t>
            </a:r>
            <a:r>
              <a:rPr lang="th-TH" sz="2800" b="1" i="1" dirty="0" smtClean="0">
                <a:solidFill>
                  <a:srgbClr val="92D050"/>
                </a:solidFill>
                <a:latin typeface="Antique Olive" pitchFamily="34" charset="0"/>
              </a:rPr>
              <a:t>  </a:t>
            </a:r>
            <a:r>
              <a:rPr lang="th-TH" sz="2800" b="1" i="1" dirty="0">
                <a:solidFill>
                  <a:srgbClr val="92D050"/>
                </a:solidFill>
                <a:latin typeface="Antique Olive" pitchFamily="34" charset="0"/>
              </a:rPr>
              <a:t>หรือผู้รับจ้างได้รับประโยชน์โดยมิชอบด้วยกฎหมาย</a:t>
            </a:r>
          </a:p>
        </p:txBody>
      </p:sp>
    </p:spTree>
    <p:extLst>
      <p:ext uri="{BB962C8B-B14F-4D97-AF65-F5344CB8AC3E}">
        <p14:creationId xmlns:p14="http://schemas.microsoft.com/office/powerpoint/2010/main" val="232468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7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47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47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47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47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47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474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474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C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5178360" y="2613691"/>
            <a:ext cx="59779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9600" b="1" spc="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ประมาณราคา</a:t>
            </a:r>
            <a:endParaRPr lang="th-TH" sz="9600" b="1" spc="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045082"/>
            <a:ext cx="1996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 16 วรรค 2 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664057"/>
            <a:ext cx="66967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ผู้ออกแบบงานก่อสร้างต้องออกแบบให้ถูกต้องเหมาะสมกับการใช้งานและเป็นไปตามหลักวิชาการ โดยผู้ออกแบบต้องถอดแบบก่อสร้างและจัดทำรายการปริมาณงานและราคา และประมาณการราคาในเบื้องต้นไว้ด้วย รวมทั้งต้องรับรองแบบฯ และรายการ ปริมาณงานที่ได้ถอดแบบฯ นั้น ไว้ด้วยทุกครั้ง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587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C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5178360" y="2613691"/>
            <a:ext cx="59779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9600" b="1" spc="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ประมาณราคา</a:t>
            </a:r>
            <a:endParaRPr lang="th-TH" sz="9600" b="1" spc="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988840"/>
            <a:ext cx="1996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 16 วรรค 3 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2607815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ทั้งนี้ การออกแบบก่อสร้างดังกล่าว ให้รวมถึงการปรับปรุง เปลี่ยนแปลง และแก้ไขแบบก่อสร้างด้วย</a:t>
            </a:r>
            <a:endParaRPr lang="th-TH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189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641121">
            <a:off x="423444" y="-3869728"/>
            <a:ext cx="4859022" cy="1548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00000" b="1" dirty="0" smtClean="0">
                <a:solidFill>
                  <a:srgbClr val="FFFF00"/>
                </a:solidFill>
              </a:rPr>
              <a:t>2</a:t>
            </a:r>
            <a:endParaRPr lang="th-TH" sz="1000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4818" y="3755645"/>
            <a:ext cx="38587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5400" b="1" dirty="0" smtClean="0">
                <a:solidFill>
                  <a:schemeClr val="bg1"/>
                </a:solidFill>
                <a:latin typeface="Microsoft Sans Serif" pitchFamily="34" charset="0"/>
              </a:rPr>
              <a:t>กำหนดราคากลาง</a:t>
            </a:r>
            <a:endParaRPr lang="th-TH" sz="5400" b="1" dirty="0"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80312" y="3068960"/>
            <a:ext cx="13532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5400" b="1" dirty="0" smtClean="0">
                <a:solidFill>
                  <a:srgbClr val="FF0000"/>
                </a:solidFill>
                <a:latin typeface="Microsoft Sans Serif" pitchFamily="34" charset="0"/>
              </a:rPr>
              <a:t>ใคร</a:t>
            </a:r>
            <a:r>
              <a:rPr lang="en-US" sz="5400" b="1" dirty="0" smtClean="0">
                <a:solidFill>
                  <a:srgbClr val="FF0000"/>
                </a:solidFill>
                <a:latin typeface="Microsoft Sans Serif" pitchFamily="34" charset="0"/>
              </a:rPr>
              <a:t>?</a:t>
            </a:r>
            <a:endParaRPr lang="th-TH" sz="5400" b="1" dirty="0">
              <a:solidFill>
                <a:srgbClr val="FF0000"/>
              </a:solidFill>
              <a:latin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0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2283308" y="2736800"/>
            <a:ext cx="63930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8000" b="1" spc="500" dirty="0" smtClean="0">
                <a:solidFill>
                  <a:srgbClr val="0070C0"/>
                </a:solidFill>
              </a:rPr>
              <a:t>กำหนดราคากลาง</a:t>
            </a:r>
            <a:endParaRPr lang="th-TH" sz="8000" b="1" spc="5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937817"/>
            <a:ext cx="936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u="sng" dirty="0" smtClean="0">
                <a:solidFill>
                  <a:srgbClr val="E74C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ข้อ 17</a:t>
            </a:r>
            <a:endParaRPr lang="th-TH" sz="3200" b="1" u="sng" dirty="0">
              <a:solidFill>
                <a:srgbClr val="E74C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1556792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200" b="1" dirty="0" smtClean="0">
                <a:solidFill>
                  <a:srgbClr val="E74C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ให้มีคณะกรรมการกำหนดราคากลาง เป็นผู้มีหน้าที่รับผิดชอบในการคำนวณราคากลางงานก่อสร้างภายใต้หลักเกณฑ์การคำนวณราคากลางงานก่อสร้างนี้ ดังต่อไปนี้</a:t>
            </a:r>
            <a:endParaRPr lang="th-TH" sz="3200" b="1" dirty="0">
              <a:solidFill>
                <a:srgbClr val="E74C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3861048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ในการจ้างก่อสร้างแต่ละครั้ง ให้หัวหน้าหน่วยงานของรัฐ ตามกฎหมาย และหรือระเบียบว่าด้วยการพัสดุ แต่งตั้งคณะกรรมการกำหนดราคากลาง โดยให้มีองค์ประกอบและอำนาจหน้าที่ ดังนี้</a:t>
            </a:r>
            <a:endParaRPr lang="th-TH" sz="32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726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1436114" y="2736800"/>
            <a:ext cx="46987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8000" b="1" spc="500" dirty="0" smtClean="0">
                <a:solidFill>
                  <a:srgbClr val="0070C0"/>
                </a:solidFill>
              </a:rPr>
              <a:t>องค์ประกอบ</a:t>
            </a:r>
            <a:endParaRPr lang="th-TH" sz="8000" b="1" spc="5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1556792"/>
            <a:ext cx="662473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th-TH" sz="3200" b="1" i="1" dirty="0" smtClean="0">
                <a:solidFill>
                  <a:srgbClr val="FF0000"/>
                </a:solidFill>
                <a:latin typeface="AngsanaUPC" pitchFamily="18" charset="-34"/>
              </a:rPr>
              <a:t>*</a:t>
            </a:r>
            <a:r>
              <a:rPr lang="th-TH" sz="3200" b="1" i="1" dirty="0" smtClean="0">
                <a:solidFill>
                  <a:srgbClr val="0070C0"/>
                </a:solidFill>
                <a:latin typeface="AngsanaUPC" pitchFamily="18" charset="-34"/>
              </a:rPr>
              <a:t> </a:t>
            </a:r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จาก</a:t>
            </a:r>
            <a:r>
              <a:rPr lang="th-TH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ข้าราชการส่วนท้องถิ่น/ข้าราชการอื่น</a:t>
            </a:r>
          </a:p>
          <a:p>
            <a:pPr eaLnBrk="0" hangingPunct="0"/>
            <a:r>
              <a:rPr lang="th-TH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- ประธานกรรมการ      1 คน</a:t>
            </a:r>
          </a:p>
          <a:p>
            <a:pPr eaLnBrk="0" hangingPunct="0"/>
            <a:r>
              <a:rPr lang="th-TH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- กรรมการ </a:t>
            </a:r>
            <a:r>
              <a:rPr lang="th-TH" sz="32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อย่างน้อย</a:t>
            </a:r>
            <a:r>
              <a:rPr lang="th-TH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   2 </a:t>
            </a:r>
            <a:r>
              <a:rPr lang="th-TH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คน</a:t>
            </a:r>
          </a:p>
          <a:p>
            <a:pPr eaLnBrk="0" hangingPunct="0"/>
            <a:r>
              <a:rPr lang="th-TH" sz="2000" b="1" i="1" dirty="0">
                <a:solidFill>
                  <a:srgbClr val="C00000"/>
                </a:solidFill>
                <a:latin typeface="AngsanaUPC" pitchFamily="18" charset="-34"/>
              </a:rPr>
              <a:t>(</a:t>
            </a:r>
            <a:r>
              <a:rPr lang="th-TH" sz="2000" b="1" i="1" dirty="0" smtClean="0">
                <a:solidFill>
                  <a:srgbClr val="C00000"/>
                </a:solidFill>
                <a:latin typeface="AngsanaUPC" pitchFamily="18" charset="-34"/>
              </a:rPr>
              <a:t>ให้</a:t>
            </a:r>
            <a:r>
              <a:rPr lang="th-TH" sz="2000" b="1" i="1" dirty="0">
                <a:solidFill>
                  <a:srgbClr val="C00000"/>
                </a:solidFill>
                <a:latin typeface="AngsanaUPC" pitchFamily="18" charset="-34"/>
              </a:rPr>
              <a:t>คำนึงถึงลักษณะหน้าที่ความรับผิดชอบของผู้รับแต่งตั้ง</a:t>
            </a:r>
            <a:r>
              <a:rPr lang="th-TH" sz="2400" b="1" i="1" dirty="0">
                <a:solidFill>
                  <a:srgbClr val="C00000"/>
                </a:solidFill>
                <a:latin typeface="AngsanaUPC" pitchFamily="18" charset="-34"/>
              </a:rPr>
              <a:t> </a:t>
            </a:r>
            <a:r>
              <a:rPr lang="th-TH" sz="2000" b="1" i="1" dirty="0">
                <a:solidFill>
                  <a:srgbClr val="C00000"/>
                </a:solidFill>
                <a:latin typeface="AngsanaUPC" pitchFamily="18" charset="-34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3688" y="38610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th-TH" sz="3200" b="1" i="1" dirty="0">
                <a:solidFill>
                  <a:srgbClr val="FF0000"/>
                </a:solidFill>
                <a:latin typeface="AngsanaUPC" pitchFamily="18" charset="-34"/>
              </a:rPr>
              <a:t>* </a:t>
            </a:r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จาก</a:t>
            </a:r>
            <a:r>
              <a:rPr lang="th-TH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บุคคลอื่น </a:t>
            </a:r>
            <a:r>
              <a:rPr lang="th-TH" sz="2400" b="1" i="1" dirty="0">
                <a:solidFill>
                  <a:srgbClr val="0070C0"/>
                </a:solidFill>
                <a:latin typeface="AngsanaUPC" pitchFamily="18" charset="-34"/>
              </a:rPr>
              <a:t>(ใครก็ได้) กรณีจำเป็น/เพื่อประโยชน์</a:t>
            </a:r>
            <a:endParaRPr lang="th-TH" sz="3200" b="1" i="1" dirty="0">
              <a:solidFill>
                <a:srgbClr val="0070C0"/>
              </a:solidFill>
              <a:latin typeface="AngsanaUPC" pitchFamily="18" charset="-34"/>
            </a:endParaRPr>
          </a:p>
          <a:p>
            <a:pPr eaLnBrk="0" hangingPunct="0"/>
            <a:r>
              <a:rPr lang="th-TH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- กรรมการร่วม ไม่เกิน 2 คน</a:t>
            </a:r>
          </a:p>
        </p:txBody>
      </p:sp>
    </p:spTree>
    <p:extLst>
      <p:ext uri="{BB962C8B-B14F-4D97-AF65-F5344CB8AC3E}">
        <p14:creationId xmlns:p14="http://schemas.microsoft.com/office/powerpoint/2010/main" val="16649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2535771" y="2983019"/>
            <a:ext cx="68980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800" b="1" spc="500" dirty="0" smtClean="0">
                <a:solidFill>
                  <a:srgbClr val="0070C0"/>
                </a:solidFill>
              </a:rPr>
              <a:t>การเบิกค่าตอบแทนกรรมการ</a:t>
            </a:r>
            <a:endParaRPr lang="th-TH" sz="4800" b="1" spc="5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4522" y="188640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ผู้แทนชุมชน (ทุกคณะ)		300  บาท</a:t>
            </a:r>
            <a:endParaRPr lang="th-TH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4522" y="908720"/>
            <a:ext cx="6624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กรรมการตรวจการจ้าง</a:t>
            </a:r>
          </a:p>
          <a:p>
            <a:pPr eaLnBrk="0" hangingPunct="0"/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- 15 ลบ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.</a:t>
            </a:r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 ขึ้นไป			300 บาท</a:t>
            </a:r>
          </a:p>
          <a:p>
            <a:pPr eaLnBrk="0" hangingPunct="0"/>
            <a:r>
              <a:rPr lang="th-TH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- </a:t>
            </a:r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ต่ำกว่า </a:t>
            </a:r>
            <a:r>
              <a:rPr lang="th-TH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15 ลบ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.</a:t>
            </a:r>
            <a:r>
              <a:rPr lang="th-TH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 </a:t>
            </a:r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		250 บาท</a:t>
            </a:r>
            <a:endParaRPr lang="th-TH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5356" y="2478380"/>
            <a:ext cx="6624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ผู้ควบคุมงาน</a:t>
            </a:r>
          </a:p>
          <a:p>
            <a:pPr eaLnBrk="0" hangingPunct="0"/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- หัวหน้า			250 บาท</a:t>
            </a:r>
          </a:p>
          <a:p>
            <a:pPr eaLnBrk="0" hangingPunct="0"/>
            <a:r>
              <a:rPr lang="th-TH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- </a:t>
            </a:r>
            <a:r>
              <a:rPr lang="th-TH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ผู้ควบคุมงาน 			200 บาท</a:t>
            </a:r>
            <a:endParaRPr lang="th-TH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UPC" pitchFamily="18" charset="-34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87824" y="6165304"/>
            <a:ext cx="58340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หนังสือ มท. ที่ มท 0808.3/ว 4231 </a:t>
            </a:r>
            <a:r>
              <a:rPr lang="th-TH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ลว</a:t>
            </a:r>
            <a:r>
              <a:rPr lang="th-T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UPC" pitchFamily="18" charset="-34"/>
              </a:rPr>
              <a:t>. 9 ธ.ค. 2546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735" y="4293096"/>
            <a:ext cx="6956729" cy="1695437"/>
          </a:xfrm>
          <a:prstGeom prst="rect">
            <a:avLst/>
          </a:prstGeom>
          <a:solidFill>
            <a:srgbClr val="002060">
              <a:alpha val="84000"/>
            </a:srgbClr>
          </a:solidFill>
        </p:spPr>
        <p:txBody>
          <a:bodyPr wrap="square" lIns="36000" tIns="108000" rIns="36000" bIns="108000">
            <a:spAutoFit/>
          </a:bodyPr>
          <a:lstStyle/>
          <a:p>
            <a:pPr lvl="1"/>
            <a:r>
              <a:rPr lang="th-TH" sz="2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EucrosiaUPC" pitchFamily="18" charset="-34"/>
              </a:rPr>
              <a:t>- ถ้า</a:t>
            </a:r>
            <a:r>
              <a:rPr lang="th-TH" sz="2400" i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EucrosiaUPC" pitchFamily="18" charset="-34"/>
              </a:rPr>
              <a:t>มีมาตรฐานกำหนดตำแหน่งให้ตรวจการจ้าง/ควบคุมงาน เบิกไม่ได้</a:t>
            </a:r>
          </a:p>
          <a:p>
            <a:pPr lvl="1"/>
            <a:r>
              <a:rPr lang="th-TH" sz="2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EucrosiaUPC" pitchFamily="18" charset="-34"/>
              </a:rPr>
              <a:t>- ปฏิบัติงาน</a:t>
            </a:r>
            <a:r>
              <a:rPr lang="th-TH" sz="2400" i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EucrosiaUPC" pitchFamily="18" charset="-34"/>
              </a:rPr>
              <a:t>จริงวันไหน ก็เบิกได้เฉพาะวันนั้น</a:t>
            </a:r>
          </a:p>
          <a:p>
            <a:pPr lvl="1"/>
            <a:r>
              <a:rPr lang="th-TH" sz="2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EucrosiaUPC" pitchFamily="18" charset="-34"/>
              </a:rPr>
              <a:t>- เบิก</a:t>
            </a:r>
            <a:r>
              <a:rPr lang="th-TH" sz="2400" i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EucrosiaUPC" pitchFamily="18" charset="-34"/>
              </a:rPr>
              <a:t>ได้ไม่เกินคนละ 1 ครั้ง ต่อวัน</a:t>
            </a:r>
          </a:p>
          <a:p>
            <a:pPr lvl="1"/>
            <a:r>
              <a:rPr lang="th-TH" sz="2400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EucrosiaUPC" pitchFamily="18" charset="-34"/>
              </a:rPr>
              <a:t>- กรณี</a:t>
            </a:r>
            <a:r>
              <a:rPr lang="th-TH" sz="2400" i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EucrosiaUPC" pitchFamily="18" charset="-34"/>
              </a:rPr>
              <a:t>บุคคลภายนอก ให้เบิกเพิ่มอีก 1 เท่า</a:t>
            </a:r>
          </a:p>
        </p:txBody>
      </p:sp>
    </p:spTree>
    <p:extLst>
      <p:ext uri="{BB962C8B-B14F-4D97-AF65-F5344CB8AC3E}">
        <p14:creationId xmlns:p14="http://schemas.microsoft.com/office/powerpoint/2010/main" val="53348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1133</Words>
  <Application>Microsoft Office PowerPoint</Application>
  <PresentationFormat>On-screen Show (4:3)</PresentationFormat>
  <Paragraphs>152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คำพิพากษาและคำสั่งที่เกี่ยวข้อง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PCPC</dc:creator>
  <cp:lastModifiedBy>PCPC</cp:lastModifiedBy>
  <cp:revision>139</cp:revision>
  <dcterms:created xsi:type="dcterms:W3CDTF">2017-04-25T02:17:07Z</dcterms:created>
  <dcterms:modified xsi:type="dcterms:W3CDTF">2017-04-26T04:12:44Z</dcterms:modified>
</cp:coreProperties>
</file>